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60" r:id="rId4"/>
    <p:sldId id="262" r:id="rId5"/>
    <p:sldId id="273" r:id="rId6"/>
    <p:sldId id="263" r:id="rId7"/>
    <p:sldId id="264" r:id="rId8"/>
    <p:sldId id="267" r:id="rId9"/>
    <p:sldId id="269" r:id="rId10"/>
    <p:sldId id="270" r:id="rId11"/>
    <p:sldId id="271" r:id="rId12"/>
    <p:sldId id="268" r:id="rId13"/>
    <p:sldId id="259" r:id="rId14"/>
    <p:sldId id="272" r:id="rId15"/>
    <p:sldId id="274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6DC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6405"/>
  </p:normalViewPr>
  <p:slideViewPr>
    <p:cSldViewPr snapToGrid="0" snapToObjects="1">
      <p:cViewPr varScale="1">
        <p:scale>
          <a:sx n="63" d="100"/>
          <a:sy n="63" d="100"/>
        </p:scale>
        <p:origin x="115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672200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074C8-7F11-9D4D-B101-49042A913C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6" y="2754087"/>
            <a:ext cx="8229792" cy="2460170"/>
          </a:xfrm>
        </p:spPr>
        <p:txBody>
          <a:bodyPr anchor="b"/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55635E-1B0B-FF46-9BCE-0C944BD167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5" y="5323170"/>
            <a:ext cx="8229793" cy="1382429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35141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14DEF-3949-7744-8DD1-D71185B5D5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660" y="365125"/>
            <a:ext cx="11718235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379767-5ABD-F34C-8F79-814A80A9A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8661" y="1825625"/>
            <a:ext cx="11718235" cy="419135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E515D92-96C4-98A3-B575-44D6DF1CDC9B}"/>
              </a:ext>
            </a:extLst>
          </p:cNvPr>
          <p:cNvSpPr/>
          <p:nvPr userDrawn="1"/>
        </p:nvSpPr>
        <p:spPr>
          <a:xfrm>
            <a:off x="87549" y="6157609"/>
            <a:ext cx="729574" cy="700391"/>
          </a:xfrm>
          <a:prstGeom prst="rect">
            <a:avLst/>
          </a:prstGeom>
          <a:ln>
            <a:solidFill>
              <a:srgbClr val="A6DCF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57616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A30C6-B321-6143-A08B-85AF799ED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8357" y="365125"/>
            <a:ext cx="11608903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C07DD3-DA4B-5846-BD6A-62CE469DC0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68357" y="1825625"/>
            <a:ext cx="5751443" cy="41974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B439A6-3255-AC45-B6AB-3FB4CFCCAD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705061" cy="41974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A119E3B-6CFE-4C17-A2FC-0DF555876917}"/>
              </a:ext>
            </a:extLst>
          </p:cNvPr>
          <p:cNvSpPr/>
          <p:nvPr userDrawn="1"/>
        </p:nvSpPr>
        <p:spPr>
          <a:xfrm>
            <a:off x="87549" y="6254885"/>
            <a:ext cx="729574" cy="603115"/>
          </a:xfrm>
          <a:prstGeom prst="rect">
            <a:avLst/>
          </a:prstGeom>
          <a:ln>
            <a:solidFill>
              <a:srgbClr val="A6DCF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73459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2B30E10-40D5-4C41-9E02-1CF6CD009D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4FFD7C-F2BB-FD42-9838-2354E06A03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923636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49" r:id="rId2"/>
    <p:sldLayoutId id="2147483650" r:id="rId3"/>
    <p:sldLayoutId id="2147483652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A5DDEE"/>
        </a:buClr>
        <a:buFont typeface="Courier New" panose="02070309020205020404" pitchFamily="49" charset="0"/>
        <a:buChar char="o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47839"/>
        </a:buClr>
        <a:buFont typeface="Courier New" panose="02070309020205020404" pitchFamily="49" charset="0"/>
        <a:buChar char="o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C2D833"/>
        </a:buClr>
        <a:buFont typeface="Courier New" panose="02070309020205020404" pitchFamily="49" charset="0"/>
        <a:buChar char="o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3F97D3"/>
        </a:buClr>
        <a:buFont typeface="Courier New" panose="02070309020205020404" pitchFamily="49" charset="0"/>
        <a:buChar char="o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A5DDEE"/>
        </a:buClr>
        <a:buFont typeface="Courier New" panose="02070309020205020404" pitchFamily="49" charset="0"/>
        <a:buChar char="o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EEB03-8380-DA47-BBA6-C12D32F836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6" y="2754489"/>
            <a:ext cx="8229792" cy="2561696"/>
          </a:xfrm>
        </p:spPr>
        <p:txBody>
          <a:bodyPr>
            <a:normAutofit/>
          </a:bodyPr>
          <a:lstStyle/>
          <a:p>
            <a:r>
              <a:rPr lang="en-US" altLang="zh-CN" sz="5400" dirty="0"/>
              <a:t>Hybrid Gate-Pulse Model for Variational Quantum Algorithms </a:t>
            </a:r>
            <a:endParaRPr lang="en-US" sz="5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1A3850-C971-D441-8B6B-1B4905A46C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5" y="5329302"/>
            <a:ext cx="8229793" cy="1161809"/>
          </a:xfrm>
        </p:spPr>
        <p:txBody>
          <a:bodyPr>
            <a:normAutofit fontScale="70000" lnSpcReduction="20000"/>
          </a:bodyPr>
          <a:lstStyle/>
          <a:p>
            <a:r>
              <a:rPr lang="en-US" altLang="zh-CN" dirty="0"/>
              <a:t>Zhiding Liang,</a:t>
            </a:r>
            <a:r>
              <a:rPr lang="zh-CN" altLang="en-US" dirty="0"/>
              <a:t> </a:t>
            </a:r>
            <a:r>
              <a:rPr lang="en-US" altLang="zh-CN" dirty="0" err="1"/>
              <a:t>Zhixin</a:t>
            </a:r>
            <a:r>
              <a:rPr lang="en-US" altLang="zh-CN" dirty="0"/>
              <a:t> Song, </a:t>
            </a:r>
            <a:r>
              <a:rPr lang="en-US" altLang="zh-CN" dirty="0" err="1"/>
              <a:t>Jinglei</a:t>
            </a:r>
            <a:r>
              <a:rPr lang="en-US" altLang="zh-CN" dirty="0"/>
              <a:t> Cheng, </a:t>
            </a:r>
            <a:r>
              <a:rPr lang="en-US" altLang="zh-CN" dirty="0" err="1"/>
              <a:t>Zichang</a:t>
            </a:r>
            <a:r>
              <a:rPr lang="en-US" altLang="zh-CN" dirty="0"/>
              <a:t> He, Ji Liu. </a:t>
            </a:r>
            <a:r>
              <a:rPr lang="en-US" altLang="zh-CN" dirty="0" err="1"/>
              <a:t>Hanrui</a:t>
            </a:r>
            <a:r>
              <a:rPr lang="en-US" altLang="zh-CN" dirty="0"/>
              <a:t> Wang, </a:t>
            </a:r>
            <a:r>
              <a:rPr lang="en-US" altLang="zh-CN" dirty="0" err="1"/>
              <a:t>Ruiyang</a:t>
            </a:r>
            <a:r>
              <a:rPr lang="en-US" altLang="zh-CN" dirty="0"/>
              <a:t> Qin, </a:t>
            </a:r>
            <a:r>
              <a:rPr lang="en-US" altLang="zh-CN" dirty="0" err="1"/>
              <a:t>Yiru</a:t>
            </a:r>
            <a:r>
              <a:rPr lang="en-US" altLang="zh-CN" dirty="0"/>
              <a:t> Wang, Song Han, </a:t>
            </a:r>
            <a:r>
              <a:rPr lang="en-US" altLang="zh-CN" dirty="0" err="1"/>
              <a:t>Xuehai</a:t>
            </a:r>
            <a:r>
              <a:rPr lang="en-US" altLang="zh-CN" dirty="0"/>
              <a:t> Qian, </a:t>
            </a:r>
            <a:r>
              <a:rPr lang="en-US" altLang="zh-CN" dirty="0" err="1"/>
              <a:t>Yiyu</a:t>
            </a:r>
            <a:r>
              <a:rPr lang="en-US" altLang="zh-CN" dirty="0"/>
              <a:t> Shi</a:t>
            </a:r>
          </a:p>
          <a:p>
            <a:r>
              <a:rPr lang="en-US" altLang="zh-CN" dirty="0"/>
              <a:t> University of Notre Dame, Georgia Institute of Technology, Purdue University,       University of California, Santa Barbara, Argonne National Laboratory,                                      Massachusetts Institute of Technology</a:t>
            </a:r>
            <a:endParaRPr lang="en-US" dirty="0"/>
          </a:p>
        </p:txBody>
      </p:sp>
      <p:pic>
        <p:nvPicPr>
          <p:cNvPr id="5" name="Picture 4" descr="Massachusetts Institute of Technology Logo, PNG, Symbol, History, Meaning">
            <a:extLst>
              <a:ext uri="{FF2B5EF4-FFF2-40B4-BE49-F238E27FC236}">
                <a16:creationId xmlns:a16="http://schemas.microsoft.com/office/drawing/2014/main" id="{09CFF879-AB3E-CA7E-18A1-63C3ED4C3A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16325" y="1369387"/>
            <a:ext cx="2014766" cy="1133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Thumbnail for version as of 17:04, 14 August 2010">
            <a:extLst>
              <a:ext uri="{FF2B5EF4-FFF2-40B4-BE49-F238E27FC236}">
                <a16:creationId xmlns:a16="http://schemas.microsoft.com/office/drawing/2014/main" id="{F064CBFC-A86A-8BFF-01A2-99EEE75ED5C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302"/>
          <a:stretch/>
        </p:blipFill>
        <p:spPr bwMode="auto">
          <a:xfrm>
            <a:off x="7580185" y="597956"/>
            <a:ext cx="2014766" cy="676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Thumbnail for version as of 05:29, 29 October 2018">
            <a:extLst>
              <a:ext uri="{FF2B5EF4-FFF2-40B4-BE49-F238E27FC236}">
                <a16:creationId xmlns:a16="http://schemas.microsoft.com/office/drawing/2014/main" id="{9138B6F7-DFA5-3273-4C39-2FD76A543F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9633" y="479532"/>
            <a:ext cx="988728" cy="889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Thumbnail for version as of 19:04, 2 February 2019">
            <a:extLst>
              <a:ext uri="{FF2B5EF4-FFF2-40B4-BE49-F238E27FC236}">
                <a16:creationId xmlns:a16="http://schemas.microsoft.com/office/drawing/2014/main" id="{BC22FB9B-0E47-7C9D-7810-AA576DAEB9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1890" y="479532"/>
            <a:ext cx="2014766" cy="889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Thumbnail for version as of 21:44, 18 April 2018">
            <a:extLst>
              <a:ext uri="{FF2B5EF4-FFF2-40B4-BE49-F238E27FC236}">
                <a16:creationId xmlns:a16="http://schemas.microsoft.com/office/drawing/2014/main" id="{D4E6D43B-17E0-3347-FD39-3AEA631DEE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74136" y="618876"/>
            <a:ext cx="1656955" cy="676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Thumbnail for version as of 20:39, 6 August 2021">
            <a:extLst>
              <a:ext uri="{FF2B5EF4-FFF2-40B4-BE49-F238E27FC236}">
                <a16:creationId xmlns:a16="http://schemas.microsoft.com/office/drawing/2014/main" id="{91997A4B-BC19-F9EF-DA04-8E3734D007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1840" y="1611964"/>
            <a:ext cx="1933111" cy="6765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2CF73A8-0408-5188-9513-708509FC1ABC}"/>
              </a:ext>
            </a:extLst>
          </p:cNvPr>
          <p:cNvSpPr/>
          <p:nvPr/>
        </p:nvSpPr>
        <p:spPr>
          <a:xfrm>
            <a:off x="214009" y="291830"/>
            <a:ext cx="1692612" cy="2561696"/>
          </a:xfrm>
          <a:prstGeom prst="rect">
            <a:avLst/>
          </a:prstGeom>
          <a:ln>
            <a:solidFill>
              <a:srgbClr val="A6DCF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83430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AE11BC36-33AA-DCDA-F19B-AD115403D83B}"/>
              </a:ext>
            </a:extLst>
          </p:cNvPr>
          <p:cNvSpPr/>
          <p:nvPr/>
        </p:nvSpPr>
        <p:spPr>
          <a:xfrm>
            <a:off x="635042" y="1406534"/>
            <a:ext cx="4277426" cy="37501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C95D01-25A6-6C4F-820B-9996863D96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Hybrid Gate-Pulse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2E730E-BF0D-ACB5-3477-403CB0732E57}"/>
              </a:ext>
            </a:extLst>
          </p:cNvPr>
          <p:cNvSpPr txBox="1"/>
          <p:nvPr/>
        </p:nvSpPr>
        <p:spPr>
          <a:xfrm>
            <a:off x="713364" y="1412219"/>
            <a:ext cx="5644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Gate-level Optimization Techniques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3464065-2F51-FDB5-48C2-755B8A5CC0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688" y="2111300"/>
            <a:ext cx="4341779" cy="392462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2712998-438F-EBD0-773A-A0F78F68F1DA}"/>
              </a:ext>
            </a:extLst>
          </p:cNvPr>
          <p:cNvSpPr txBox="1"/>
          <p:nvPr/>
        </p:nvSpPr>
        <p:spPr>
          <a:xfrm>
            <a:off x="5398850" y="2235291"/>
            <a:ext cx="539885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US" altLang="zh-CN" b="1" i="0" dirty="0">
                <a:solidFill>
                  <a:srgbClr val="374151"/>
                </a:solidFill>
                <a:effectLst/>
                <a:latin typeface="Söhne"/>
              </a:rPr>
              <a:t>Sabre Mapping &amp; Commutative Cancellation:</a:t>
            </a:r>
            <a:r>
              <a:rPr lang="en-US" altLang="zh-CN" b="0" i="0" dirty="0">
                <a:solidFill>
                  <a:srgbClr val="374151"/>
                </a:solidFill>
                <a:effectLst/>
                <a:latin typeface="Söhne"/>
              </a:rPr>
              <a:t> We use Sabre mapping for better qubit routing and commutative cancellation to remove redundant gates, enhancing our model's efficiency.</a:t>
            </a:r>
          </a:p>
          <a:p>
            <a:pPr algn="l">
              <a:buFont typeface="+mj-lt"/>
              <a:buAutoNum type="arabicPeriod"/>
            </a:pPr>
            <a:endParaRPr lang="en-US" altLang="zh-CN" b="0" i="0" dirty="0">
              <a:solidFill>
                <a:srgbClr val="374151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altLang="zh-CN" b="1" i="0" dirty="0">
                <a:solidFill>
                  <a:srgbClr val="374151"/>
                </a:solidFill>
                <a:effectLst/>
                <a:latin typeface="Söhne"/>
              </a:rPr>
              <a:t>Selective Optimization Illustration:</a:t>
            </a:r>
            <a:r>
              <a:rPr lang="en-US" altLang="zh-CN" b="0" i="0" dirty="0">
                <a:solidFill>
                  <a:srgbClr val="374151"/>
                </a:solidFill>
                <a:effectLst/>
                <a:latin typeface="Söhne"/>
              </a:rPr>
              <a:t> Although many gate-level optimizations are possible, we've chosen a few to demonstrate compatibility.</a:t>
            </a:r>
          </a:p>
          <a:p>
            <a:pPr lvl="1">
              <a:buFont typeface="+mj-lt"/>
              <a:buAutoNum type="arabicPeriod"/>
            </a:pPr>
            <a:endParaRPr lang="en-US" altLang="zh-CN" b="0" i="0" dirty="0">
              <a:solidFill>
                <a:srgbClr val="374151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endParaRPr lang="en-US" altLang="zh-CN" b="0" i="0" dirty="0">
              <a:solidFill>
                <a:srgbClr val="374151"/>
              </a:solidFill>
              <a:effectLst/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13125345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AE11BC36-33AA-DCDA-F19B-AD115403D83B}"/>
              </a:ext>
            </a:extLst>
          </p:cNvPr>
          <p:cNvSpPr/>
          <p:nvPr/>
        </p:nvSpPr>
        <p:spPr>
          <a:xfrm>
            <a:off x="635042" y="1406534"/>
            <a:ext cx="4277426" cy="37501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C95D01-25A6-6C4F-820B-9996863D96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Hybrid Gate-Pulse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2E730E-BF0D-ACB5-3477-403CB0732E57}"/>
              </a:ext>
            </a:extLst>
          </p:cNvPr>
          <p:cNvSpPr txBox="1"/>
          <p:nvPr/>
        </p:nvSpPr>
        <p:spPr>
          <a:xfrm>
            <a:off x="713364" y="1412219"/>
            <a:ext cx="5644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General Optimization Techniques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3464065-2F51-FDB5-48C2-755B8A5CC0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688" y="2111300"/>
            <a:ext cx="4341779" cy="392462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2712998-438F-EBD0-773A-A0F78F68F1DA}"/>
              </a:ext>
            </a:extLst>
          </p:cNvPr>
          <p:cNvSpPr txBox="1"/>
          <p:nvPr/>
        </p:nvSpPr>
        <p:spPr>
          <a:xfrm>
            <a:off x="5250527" y="2111300"/>
            <a:ext cx="668636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US" altLang="zh-CN" b="1" i="0" dirty="0">
                <a:solidFill>
                  <a:srgbClr val="374151"/>
                </a:solidFill>
                <a:effectLst/>
                <a:latin typeface="Söhne"/>
              </a:rPr>
              <a:t>What we demonstrated in this project?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altLang="zh-CN" b="1" i="0" dirty="0">
                <a:solidFill>
                  <a:srgbClr val="374151"/>
                </a:solidFill>
                <a:effectLst/>
                <a:latin typeface="Söhne"/>
              </a:rPr>
              <a:t>Matrix-Free Measurement Mitigation (M3):</a:t>
            </a:r>
            <a:r>
              <a:rPr lang="en-US" altLang="zh-CN" b="0" i="0" dirty="0">
                <a:solidFill>
                  <a:srgbClr val="374151"/>
                </a:solidFill>
                <a:effectLst/>
                <a:latin typeface="Söhne"/>
              </a:rPr>
              <a:t> Postprocessing is applied to all shots returned from the backend, using calibration data to estimate probability distributions and confidence intervals. 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altLang="zh-CN" b="1" i="0" dirty="0">
                <a:solidFill>
                  <a:srgbClr val="374151"/>
                </a:solidFill>
                <a:effectLst/>
                <a:latin typeface="Söhne"/>
              </a:rPr>
              <a:t>Performance Optimization Protocol:</a:t>
            </a:r>
            <a:r>
              <a:rPr lang="en-US" altLang="zh-CN" b="0" i="0" dirty="0">
                <a:solidFill>
                  <a:srgbClr val="374151"/>
                </a:solidFill>
                <a:effectLst/>
                <a:latin typeface="Söhne"/>
              </a:rPr>
              <a:t> We add methods to the protocol that perform a general performance optimization using the conditional risk value. 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endParaRPr lang="en-US" altLang="zh-CN" b="1" i="0" dirty="0">
              <a:solidFill>
                <a:srgbClr val="374151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altLang="zh-CN" b="1" i="0" dirty="0">
                <a:solidFill>
                  <a:srgbClr val="374151"/>
                </a:solidFill>
                <a:effectLst/>
                <a:latin typeface="Söhne"/>
              </a:rPr>
              <a:t>What can we try in the future? </a:t>
            </a:r>
          </a:p>
          <a:p>
            <a:pPr marL="742950" lvl="1" indent="-285750">
              <a:buFont typeface="Wingdings" panose="05000000000000000000" pitchFamily="2" charset="2"/>
              <a:buChar char="p"/>
            </a:pPr>
            <a:r>
              <a:rPr lang="en-US" altLang="zh-CN" b="1" i="0" dirty="0">
                <a:solidFill>
                  <a:srgbClr val="374151"/>
                </a:solidFill>
                <a:effectLst/>
                <a:latin typeface="Söhne"/>
              </a:rPr>
              <a:t>Dynamic Decoupling</a:t>
            </a:r>
            <a:endParaRPr lang="en-US" altLang="zh-CN" b="0" i="0" dirty="0">
              <a:solidFill>
                <a:srgbClr val="374151"/>
              </a:solidFill>
              <a:effectLst/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12924677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95D01-25A6-6C4F-820B-9996863D96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564B45-E345-024F-93A5-9693A579D8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/>
              <a:t>Motivation</a:t>
            </a:r>
          </a:p>
          <a:p>
            <a:r>
              <a:rPr lang="en-US" dirty="0"/>
              <a:t>Q</a:t>
            </a:r>
            <a:r>
              <a:rPr lang="en-US" altLang="zh-CN" dirty="0"/>
              <a:t>uantum Control and QAOA</a:t>
            </a:r>
          </a:p>
          <a:p>
            <a:pPr lvl="1"/>
            <a:r>
              <a:rPr lang="en-US" altLang="zh-CN" dirty="0"/>
              <a:t>Quantum Pulse Control</a:t>
            </a:r>
          </a:p>
          <a:p>
            <a:pPr lvl="1"/>
            <a:r>
              <a:rPr lang="en-US" altLang="zh-CN" dirty="0"/>
              <a:t>QAOA</a:t>
            </a:r>
          </a:p>
          <a:p>
            <a:r>
              <a:rPr lang="en-US" altLang="zh-CN" dirty="0"/>
              <a:t>Hybrid Gate-Pulse Model</a:t>
            </a:r>
          </a:p>
          <a:p>
            <a:pPr lvl="1"/>
            <a:r>
              <a:rPr lang="en-US" altLang="zh-CN" dirty="0"/>
              <a:t>Pulse-level Knowledge for Problem-Agnostic Layer</a:t>
            </a:r>
          </a:p>
          <a:p>
            <a:pPr lvl="1"/>
            <a:r>
              <a:rPr lang="en-US" altLang="zh-CN" dirty="0"/>
              <a:t>Gate-level Knowledge for Problem-Dependent Layer</a:t>
            </a:r>
          </a:p>
          <a:p>
            <a:pPr lvl="1"/>
            <a:r>
              <a:rPr lang="en-US" altLang="zh-CN" dirty="0"/>
              <a:t>General Optimization Techniques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Franklin Gothic Book" panose="020B0503020102020204"/>
              <a:ea typeface="华文楷体" panose="02010600040101010101" pitchFamily="2" charset="-122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A5DDEE"/>
              </a:buClr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Franklin Gothic Book" panose="020B0503020102020204"/>
                <a:ea typeface="华文楷体" panose="02010600040101010101" pitchFamily="2" charset="-122"/>
                <a:cs typeface="+mn-cs"/>
              </a:rPr>
              <a:t>Evaluation and Discussion</a:t>
            </a:r>
          </a:p>
        </p:txBody>
      </p:sp>
    </p:spTree>
    <p:extLst>
      <p:ext uri="{BB962C8B-B14F-4D97-AF65-F5344CB8AC3E}">
        <p14:creationId xmlns:p14="http://schemas.microsoft.com/office/powerpoint/2010/main" val="32898505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219810-325F-864E-8513-DF49A10F3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Franklin Gothic Book" panose="020B0503020102020204"/>
                <a:ea typeface="华文楷体" panose="02010600040101010101" pitchFamily="2" charset="-122"/>
                <a:cs typeface="+mn-cs"/>
              </a:rPr>
              <a:t>Evaluation and Discussion</a:t>
            </a:r>
            <a:b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Franklin Gothic Book" panose="020B0503020102020204"/>
                <a:ea typeface="华文楷体" panose="02010600040101010101" pitchFamily="2" charset="-122"/>
                <a:cs typeface="+mn-cs"/>
              </a:rPr>
            </a:b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C31C396-99BB-651A-6831-5BD1151FC57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445834" y="3165613"/>
            <a:ext cx="5143500" cy="2857500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A4C372-3717-9C44-984C-9F2F48B34C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58190" y="1507787"/>
            <a:ext cx="5705061" cy="477871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Three different size Max-Cut problem evaluate on three different IBM real QCs.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2000" dirty="0"/>
          </a:p>
          <a:p>
            <a:pPr>
              <a:buFont typeface="Wingdings" panose="05000000000000000000" pitchFamily="2" charset="2"/>
              <a:buChar char="Ø"/>
            </a:pPr>
            <a:endParaRPr lang="en-US" sz="2000" dirty="0"/>
          </a:p>
          <a:p>
            <a:pPr>
              <a:buFont typeface="Wingdings" panose="05000000000000000000" pitchFamily="2" charset="2"/>
              <a:buChar char="Ø"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Observation from Pulse-level Optimization: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60% duration shorter with tiny effect on performance.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2000" dirty="0"/>
          </a:p>
          <a:p>
            <a:pPr>
              <a:buFont typeface="Wingdings" panose="05000000000000000000" pitchFamily="2" charset="2"/>
              <a:buChar char="Ø"/>
            </a:pPr>
            <a:endParaRPr lang="en-US" sz="20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2.1% advantage in terms of AR with x4 faster to reaching the convergence.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86FC870-A634-7B3E-FDB3-6188A6EB64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2293" y="1431181"/>
            <a:ext cx="5168131" cy="1574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0754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219810-325F-864E-8513-DF49A10F3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Franklin Gothic Book" panose="020B0503020102020204"/>
                <a:ea typeface="华文楷体" panose="02010600040101010101" pitchFamily="2" charset="-122"/>
                <a:cs typeface="+mn-cs"/>
              </a:rPr>
              <a:t>Evaluation and Discussion</a:t>
            </a:r>
            <a:b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Franklin Gothic Book" panose="020B0503020102020204"/>
                <a:ea typeface="华文楷体" panose="02010600040101010101" pitchFamily="2" charset="-122"/>
                <a:cs typeface="+mn-cs"/>
              </a:rPr>
            </a:b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EE6A98E-CDF0-2AA8-18A3-39173BF438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357" y="1027906"/>
            <a:ext cx="10515600" cy="19907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4DB0CE0-146E-2425-5C7E-68BC7FF47A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357" y="3018631"/>
            <a:ext cx="5148871" cy="2976843"/>
          </a:xfrm>
          <a:prstGeom prst="rect">
            <a:avLst/>
          </a:prstGeom>
        </p:spPr>
      </p:pic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7A2CD2CC-7A5C-5C6E-0268-572C44104FF3}"/>
              </a:ext>
            </a:extLst>
          </p:cNvPr>
          <p:cNvSpPr txBox="1">
            <a:spLocks/>
          </p:cNvSpPr>
          <p:nvPr/>
        </p:nvSpPr>
        <p:spPr>
          <a:xfrm>
            <a:off x="5958190" y="3122579"/>
            <a:ext cx="5705061" cy="316392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A5DDEE"/>
              </a:buClr>
              <a:buFont typeface="Courier New" panose="02070309020205020404" pitchFamily="49" charset="0"/>
              <a:buChar char="o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47839"/>
              </a:buClr>
              <a:buFont typeface="Courier New" panose="02070309020205020404" pitchFamily="49" charset="0"/>
              <a:buChar char="o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C2D833"/>
              </a:buClr>
              <a:buFont typeface="Courier New" panose="02070309020205020404" pitchFamily="49" charset="0"/>
              <a:buChar char="o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F97D3"/>
              </a:buClr>
              <a:buFont typeface="Courier New" panose="02070309020205020404" pitchFamily="49" charset="0"/>
              <a:buChar char="o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A5DDEE"/>
              </a:buClr>
              <a:buFont typeface="Courier New" panose="02070309020205020404" pitchFamily="49" charset="0"/>
              <a:buChar char="o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Both gate-level optimization methods and measurement error mitigation are compatible with our proposed model, achieving 3.2% and 2.8% improvement towards AR.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b="1" dirty="0"/>
              <a:t>Raw Hybrid Model Advantage: </a:t>
            </a:r>
            <a:r>
              <a:rPr lang="en-US" sz="2000" dirty="0"/>
              <a:t>The raw hybrid gate-pulse model shows up to 5.3% better than gate-model.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b="1" dirty="0"/>
              <a:t>Gate-Level Optimization Benefit: </a:t>
            </a:r>
            <a:r>
              <a:rPr lang="en-US" sz="2000" dirty="0"/>
              <a:t>With gate-level optimization methods, our model's approximation ratio shows up to 7.4% over gate-model.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b="1" dirty="0"/>
              <a:t>M3 Implementation Effect: </a:t>
            </a:r>
            <a:r>
              <a:rPr lang="en-US" sz="2000" dirty="0"/>
              <a:t>Proposed model achieves up to 60.1% approximation ratio, 8.8% higher than the gate-level model.</a:t>
            </a:r>
          </a:p>
        </p:txBody>
      </p:sp>
    </p:spTree>
    <p:extLst>
      <p:ext uri="{BB962C8B-B14F-4D97-AF65-F5344CB8AC3E}">
        <p14:creationId xmlns:p14="http://schemas.microsoft.com/office/powerpoint/2010/main" val="39634077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219810-325F-864E-8513-DF49A10F36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5021" y="2407934"/>
            <a:ext cx="11608903" cy="1325563"/>
          </a:xfrm>
        </p:spPr>
        <p:txBody>
          <a:bodyPr/>
          <a:lstStyle/>
          <a:p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Franklin Gothic Book" panose="020B0503020102020204"/>
                <a:ea typeface="华文楷体" panose="02010600040101010101" pitchFamily="2" charset="-122"/>
                <a:cs typeface="+mn-cs"/>
              </a:rPr>
              <a:t>Thanks for Listening</a:t>
            </a:r>
            <a:b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Franklin Gothic Book" panose="020B0503020102020204"/>
                <a:ea typeface="华文楷体" panose="02010600040101010101" pitchFamily="2" charset="-122"/>
                <a:cs typeface="+mn-cs"/>
              </a:rPr>
            </a:b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Franklin Gothic Book" panose="020B0503020102020204"/>
                <a:ea typeface="华文楷体" panose="02010600040101010101" pitchFamily="2" charset="-122"/>
                <a:cs typeface="+mn-cs"/>
              </a:rPr>
              <a:t>		Q&amp;A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24527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95D01-25A6-6C4F-820B-9996863D96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564B45-E345-024F-93A5-9693A579D8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/>
              <a:t>Motivation</a:t>
            </a:r>
          </a:p>
          <a:p>
            <a:r>
              <a:rPr lang="en-US" dirty="0"/>
              <a:t>Q</a:t>
            </a:r>
            <a:r>
              <a:rPr lang="en-US" altLang="zh-CN" dirty="0"/>
              <a:t>uantum Control and QAOA</a:t>
            </a:r>
          </a:p>
          <a:p>
            <a:pPr lvl="1"/>
            <a:r>
              <a:rPr lang="en-US" altLang="zh-CN" dirty="0"/>
              <a:t>Quantum Pulse Control</a:t>
            </a:r>
          </a:p>
          <a:p>
            <a:pPr lvl="1"/>
            <a:r>
              <a:rPr lang="en-US" altLang="zh-CN" dirty="0"/>
              <a:t>QAOA</a:t>
            </a:r>
          </a:p>
          <a:p>
            <a:r>
              <a:rPr lang="en-US" altLang="zh-CN" dirty="0"/>
              <a:t>Hybrid Gate-Pulse Model</a:t>
            </a:r>
          </a:p>
          <a:p>
            <a:pPr lvl="1"/>
            <a:r>
              <a:rPr lang="en-US" altLang="zh-CN" dirty="0"/>
              <a:t>Pulse-level Knowledge for Problem-Agnostic Layer</a:t>
            </a:r>
          </a:p>
          <a:p>
            <a:pPr lvl="1"/>
            <a:r>
              <a:rPr lang="en-US" altLang="zh-CN" dirty="0"/>
              <a:t>Gate-level Knowledge for Problem-Dependent Layer</a:t>
            </a:r>
          </a:p>
          <a:p>
            <a:pPr lvl="1"/>
            <a:r>
              <a:rPr lang="en-US" altLang="zh-CN" dirty="0"/>
              <a:t>General Optimization Techniques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Franklin Gothic Book" panose="020B0503020102020204"/>
              <a:ea typeface="华文楷体" panose="02010600040101010101" pitchFamily="2" charset="-122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A5DDEE"/>
              </a:buClr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ranklin Gothic Book" panose="020B0503020102020204"/>
                <a:ea typeface="华文楷体" panose="02010600040101010101" pitchFamily="2" charset="-122"/>
                <a:cs typeface="+mn-cs"/>
              </a:rPr>
              <a:t>Evaluation and Discussion</a:t>
            </a:r>
          </a:p>
        </p:txBody>
      </p:sp>
    </p:spTree>
    <p:extLst>
      <p:ext uri="{BB962C8B-B14F-4D97-AF65-F5344CB8AC3E}">
        <p14:creationId xmlns:p14="http://schemas.microsoft.com/office/powerpoint/2010/main" val="11764757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95D01-25A6-6C4F-820B-9996863D96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A488F2F-24B5-0314-6E3D-3CD7AEB9B2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7395" y="1389131"/>
            <a:ext cx="5343869" cy="3056409"/>
          </a:xfrm>
        </p:spPr>
      </p:pic>
      <p:sp>
        <p:nvSpPr>
          <p:cNvPr id="6" name="Speech Bubble: Rectangle 5">
            <a:extLst>
              <a:ext uri="{FF2B5EF4-FFF2-40B4-BE49-F238E27FC236}">
                <a16:creationId xmlns:a16="http://schemas.microsoft.com/office/drawing/2014/main" id="{C7EB30A5-8E09-86E0-95C6-ADE7F9351BF7}"/>
              </a:ext>
            </a:extLst>
          </p:cNvPr>
          <p:cNvSpPr/>
          <p:nvPr/>
        </p:nvSpPr>
        <p:spPr>
          <a:xfrm rot="10800000">
            <a:off x="363096" y="4622562"/>
            <a:ext cx="4679005" cy="943583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520F387-5A39-674D-3659-07CC766D34D5}"/>
              </a:ext>
            </a:extLst>
          </p:cNvPr>
          <p:cNvSpPr txBox="1"/>
          <p:nvPr/>
        </p:nvSpPr>
        <p:spPr>
          <a:xfrm>
            <a:off x="326616" y="4653671"/>
            <a:ext cx="47519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Redundancy existing at gate-level compilation progress, pulse-level could gain the natural benefits on latency.</a:t>
            </a:r>
            <a:endParaRPr lang="zh-CN" alt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60B80D8-158E-624D-901F-5519A8B36E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4793" y="1389131"/>
            <a:ext cx="5686549" cy="3056409"/>
          </a:xfrm>
          <a:prstGeom prst="rect">
            <a:avLst/>
          </a:prstGeom>
        </p:spPr>
      </p:pic>
      <p:sp>
        <p:nvSpPr>
          <p:cNvPr id="10" name="Speech Bubble: Rectangle 9">
            <a:extLst>
              <a:ext uri="{FF2B5EF4-FFF2-40B4-BE49-F238E27FC236}">
                <a16:creationId xmlns:a16="http://schemas.microsoft.com/office/drawing/2014/main" id="{F4106EE4-F267-B277-8C60-7317D27DF3C0}"/>
              </a:ext>
            </a:extLst>
          </p:cNvPr>
          <p:cNvSpPr/>
          <p:nvPr/>
        </p:nvSpPr>
        <p:spPr>
          <a:xfrm rot="10800000">
            <a:off x="6398296" y="4622562"/>
            <a:ext cx="5080341" cy="1477326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0BBE1B8-7933-CB78-EBC0-2DD371CC696B}"/>
              </a:ext>
            </a:extLst>
          </p:cNvPr>
          <p:cNvSpPr txBox="1"/>
          <p:nvPr/>
        </p:nvSpPr>
        <p:spPr>
          <a:xfrm>
            <a:off x="6325338" y="4632899"/>
            <a:ext cx="508034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Gate-level has lots of existing algorithmic design knowledge, e.g. the Hamiltonian layer of QAOA is encoded from theoretical level, whereas, pulse-level is currently like a black box optimization.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494432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95D01-25A6-6C4F-820B-9996863D96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564B45-E345-024F-93A5-9693A579D8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/>
              <a:t>Motivation</a:t>
            </a:r>
          </a:p>
          <a:p>
            <a:r>
              <a:rPr lang="en-US" dirty="0">
                <a:solidFill>
                  <a:srgbClr val="FF0000"/>
                </a:solidFill>
              </a:rPr>
              <a:t>Q</a:t>
            </a:r>
            <a:r>
              <a:rPr lang="en-US" altLang="zh-CN" dirty="0">
                <a:solidFill>
                  <a:srgbClr val="FF0000"/>
                </a:solidFill>
              </a:rPr>
              <a:t>uantum Control and QAOA</a:t>
            </a:r>
          </a:p>
          <a:p>
            <a:pPr lvl="1"/>
            <a:r>
              <a:rPr lang="en-US" altLang="zh-CN" dirty="0">
                <a:solidFill>
                  <a:srgbClr val="FF0000"/>
                </a:solidFill>
              </a:rPr>
              <a:t>Quantum Pulse Control</a:t>
            </a:r>
          </a:p>
          <a:p>
            <a:pPr lvl="1"/>
            <a:r>
              <a:rPr lang="en-US" altLang="zh-CN" dirty="0">
                <a:solidFill>
                  <a:srgbClr val="FF0000"/>
                </a:solidFill>
              </a:rPr>
              <a:t>QAOA</a:t>
            </a:r>
          </a:p>
          <a:p>
            <a:r>
              <a:rPr lang="en-US" altLang="zh-CN" dirty="0"/>
              <a:t>Hybrid Gate-Pulse Model</a:t>
            </a:r>
          </a:p>
          <a:p>
            <a:pPr lvl="1"/>
            <a:r>
              <a:rPr lang="en-US" altLang="zh-CN" dirty="0"/>
              <a:t>Pulse-level Knowledge for Problem-Agnostic Layer</a:t>
            </a:r>
          </a:p>
          <a:p>
            <a:pPr lvl="1"/>
            <a:r>
              <a:rPr lang="en-US" altLang="zh-CN" dirty="0"/>
              <a:t>Gate-level Knowledge for Problem-Dependent Layer</a:t>
            </a:r>
          </a:p>
          <a:p>
            <a:pPr lvl="1"/>
            <a:r>
              <a:rPr lang="en-US" altLang="zh-CN" dirty="0"/>
              <a:t>General Optimization Techniques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Franklin Gothic Book" panose="020B0503020102020204"/>
              <a:ea typeface="华文楷体" panose="02010600040101010101" pitchFamily="2" charset="-122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A5DDEE"/>
              </a:buClr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ranklin Gothic Book" panose="020B0503020102020204"/>
                <a:ea typeface="华文楷体" panose="02010600040101010101" pitchFamily="2" charset="-122"/>
                <a:cs typeface="+mn-cs"/>
              </a:rPr>
              <a:t>Evaluation and Discussion</a:t>
            </a:r>
          </a:p>
        </p:txBody>
      </p:sp>
    </p:spTree>
    <p:extLst>
      <p:ext uri="{BB962C8B-B14F-4D97-AF65-F5344CB8AC3E}">
        <p14:creationId xmlns:p14="http://schemas.microsoft.com/office/powerpoint/2010/main" val="22060978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95D01-25A6-6C4F-820B-9996863D96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Quantum Control and QAOA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9D75E7C-FA54-CCE2-5E76-A9CE5026A192}"/>
              </a:ext>
            </a:extLst>
          </p:cNvPr>
          <p:cNvSpPr txBox="1"/>
          <p:nvPr/>
        </p:nvSpPr>
        <p:spPr>
          <a:xfrm>
            <a:off x="5712059" y="1601634"/>
            <a:ext cx="614231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US" altLang="zh-CN" b="1" i="0" dirty="0">
                <a:solidFill>
                  <a:srgbClr val="374151"/>
                </a:solidFill>
                <a:effectLst/>
                <a:latin typeface="Söhne"/>
              </a:rPr>
              <a:t>QAOA and the Max-Cut Problem:</a:t>
            </a:r>
            <a:r>
              <a:rPr lang="en-US" altLang="zh-CN" b="0" i="0" dirty="0">
                <a:solidFill>
                  <a:srgbClr val="374151"/>
                </a:solidFill>
                <a:effectLst/>
                <a:latin typeface="Söhne"/>
              </a:rPr>
              <a:t> QAOA uses a series of parametrized quantum gates for unitary transformation. Max-Cut problem is need to find a partition of a graph's vertices that maximizes the number of edges between the sets.</a:t>
            </a:r>
          </a:p>
          <a:p>
            <a:pPr algn="l">
              <a:buFont typeface="+mj-lt"/>
              <a:buAutoNum type="arabicPeriod"/>
            </a:pPr>
            <a:endParaRPr lang="en-US" altLang="zh-CN" b="0" i="0" dirty="0">
              <a:solidFill>
                <a:srgbClr val="374151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altLang="zh-CN" b="1" i="0" dirty="0">
                <a:solidFill>
                  <a:srgbClr val="374151"/>
                </a:solidFill>
                <a:effectLst/>
                <a:latin typeface="Söhne"/>
              </a:rPr>
              <a:t>QAOA Ansatz and Adiabatic Theorem:</a:t>
            </a:r>
            <a:r>
              <a:rPr lang="en-US" altLang="zh-CN" b="0" i="0" dirty="0">
                <a:solidFill>
                  <a:srgbClr val="374151"/>
                </a:solidFill>
                <a:effectLst/>
                <a:latin typeface="Söhne"/>
              </a:rPr>
              <a:t> QAOA's ansatz involves an alternating structure inspired by the Quantum Adiabatic Theorem. A Hamiltonian encodes the Max-Cut problem, and the ground state is the optimal solution.</a:t>
            </a:r>
          </a:p>
          <a:p>
            <a:pPr algn="l">
              <a:buFont typeface="+mj-lt"/>
              <a:buAutoNum type="arabicPeriod"/>
            </a:pPr>
            <a:endParaRPr lang="en-US" altLang="zh-CN" b="1" i="0" dirty="0">
              <a:solidFill>
                <a:srgbClr val="374151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altLang="zh-CN" b="1" i="0" dirty="0">
                <a:solidFill>
                  <a:srgbClr val="374151"/>
                </a:solidFill>
                <a:effectLst/>
                <a:latin typeface="Söhne"/>
              </a:rPr>
              <a:t>Quantum Pulse Control:</a:t>
            </a:r>
            <a:r>
              <a:rPr lang="en-US" altLang="zh-CN" b="0" i="0" dirty="0">
                <a:solidFill>
                  <a:srgbClr val="374151"/>
                </a:solidFill>
                <a:effectLst/>
                <a:latin typeface="Söhne"/>
              </a:rPr>
              <a:t> For superconducting quantum computers, the pulse-level is the lowest layer of the workflow. A pulse is a sequence of analog control signals applied to different qubits. Different channels in IBM's quantum devices serve various roles, from associating with qubits to storing measured data.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916D32-971A-9EC4-40C8-4EA8AF03E2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808" b="55204"/>
          <a:stretch/>
        </p:blipFill>
        <p:spPr>
          <a:xfrm>
            <a:off x="911459" y="1683527"/>
            <a:ext cx="4800600" cy="195748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9997C35-3242-C451-D1CD-2095EA66DC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8584"/>
          <a:stretch/>
        </p:blipFill>
        <p:spPr>
          <a:xfrm>
            <a:off x="986241" y="3843406"/>
            <a:ext cx="4800600" cy="2649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9870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95D01-25A6-6C4F-820B-9996863D96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564B45-E345-024F-93A5-9693A579D8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/>
              <a:t>Motivation</a:t>
            </a:r>
          </a:p>
          <a:p>
            <a:r>
              <a:rPr lang="en-US" dirty="0"/>
              <a:t>Q</a:t>
            </a:r>
            <a:r>
              <a:rPr lang="en-US" altLang="zh-CN" dirty="0"/>
              <a:t>uantum Control and QAOA</a:t>
            </a:r>
          </a:p>
          <a:p>
            <a:pPr lvl="1"/>
            <a:r>
              <a:rPr lang="en-US" altLang="zh-CN" dirty="0"/>
              <a:t>Quantum Pulse Control</a:t>
            </a:r>
          </a:p>
          <a:p>
            <a:pPr lvl="1"/>
            <a:r>
              <a:rPr lang="en-US" altLang="zh-CN" dirty="0"/>
              <a:t>QAOA</a:t>
            </a:r>
          </a:p>
          <a:p>
            <a:r>
              <a:rPr lang="en-US" altLang="zh-CN" dirty="0">
                <a:solidFill>
                  <a:srgbClr val="FF0000"/>
                </a:solidFill>
              </a:rPr>
              <a:t>Hybrid Gate-Pulse Model</a:t>
            </a:r>
          </a:p>
          <a:p>
            <a:pPr lvl="1"/>
            <a:r>
              <a:rPr lang="en-US" altLang="zh-CN" dirty="0">
                <a:solidFill>
                  <a:srgbClr val="FF0000"/>
                </a:solidFill>
              </a:rPr>
              <a:t>Pulse-level Knowledge for Problem-Agnostic Layer</a:t>
            </a:r>
          </a:p>
          <a:p>
            <a:pPr lvl="1"/>
            <a:r>
              <a:rPr lang="en-US" altLang="zh-CN" dirty="0">
                <a:solidFill>
                  <a:srgbClr val="FF0000"/>
                </a:solidFill>
              </a:rPr>
              <a:t>Gate-level Knowledge for Problem-Dependent Layer</a:t>
            </a:r>
          </a:p>
          <a:p>
            <a:pPr lvl="1"/>
            <a:r>
              <a:rPr lang="en-US" altLang="zh-CN" dirty="0">
                <a:solidFill>
                  <a:srgbClr val="FF0000"/>
                </a:solidFill>
              </a:rPr>
              <a:t>General Optimization Techniques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Franklin Gothic Book" panose="020B0503020102020204"/>
              <a:ea typeface="华文楷体" panose="02010600040101010101" pitchFamily="2" charset="-122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A5DDEE"/>
              </a:buClr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ranklin Gothic Book" panose="020B0503020102020204"/>
                <a:ea typeface="华文楷体" panose="02010600040101010101" pitchFamily="2" charset="-122"/>
                <a:cs typeface="+mn-cs"/>
              </a:rPr>
              <a:t>Evaluation and Discussion</a:t>
            </a:r>
          </a:p>
        </p:txBody>
      </p:sp>
    </p:spTree>
    <p:extLst>
      <p:ext uri="{BB962C8B-B14F-4D97-AF65-F5344CB8AC3E}">
        <p14:creationId xmlns:p14="http://schemas.microsoft.com/office/powerpoint/2010/main" val="7136279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67EC86D-2B78-1AC5-DFA2-9A92EA53F4D1}"/>
              </a:ext>
            </a:extLst>
          </p:cNvPr>
          <p:cNvSpPr/>
          <p:nvPr/>
        </p:nvSpPr>
        <p:spPr>
          <a:xfrm>
            <a:off x="367319" y="1970740"/>
            <a:ext cx="5498460" cy="64633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C95D01-25A6-6C4F-820B-9996863D96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Hybrid Gate-Pulse Model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4710D33-091D-F437-B572-91A09D029C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319" y="2732098"/>
            <a:ext cx="5114925" cy="29337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DE159B2-E40B-BA6A-CC2D-F6B6AC26B733}"/>
              </a:ext>
            </a:extLst>
          </p:cNvPr>
          <p:cNvSpPr txBox="1"/>
          <p:nvPr/>
        </p:nvSpPr>
        <p:spPr>
          <a:xfrm>
            <a:off x="367319" y="1974716"/>
            <a:ext cx="56443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Gate-level ansatz with algorithmic design knowledge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Pulse-level ansatz for problem-agnostic part</a:t>
            </a:r>
            <a:endParaRPr lang="zh-CN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9D75E7C-FA54-CCE2-5E76-A9CE5026A192}"/>
              </a:ext>
            </a:extLst>
          </p:cNvPr>
          <p:cNvSpPr txBox="1"/>
          <p:nvPr/>
        </p:nvSpPr>
        <p:spPr>
          <a:xfrm>
            <a:off x="6386916" y="2486852"/>
            <a:ext cx="399806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dirty="0"/>
              <a:t>The algorithmic knowledge of gate level is used to ensure the fidelity of the circuit.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dirty="0"/>
              <a:t>In the problem-agnostic part, pulse level is used for more flexible control to obtain further accuracy improvement.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430723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AE11BC36-33AA-DCDA-F19B-AD115403D83B}"/>
              </a:ext>
            </a:extLst>
          </p:cNvPr>
          <p:cNvSpPr/>
          <p:nvPr/>
        </p:nvSpPr>
        <p:spPr>
          <a:xfrm>
            <a:off x="635042" y="1406534"/>
            <a:ext cx="4277426" cy="37501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C95D01-25A6-6C4F-820B-9996863D96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Hybrid Gate-Pulse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2E730E-BF0D-ACB5-3477-403CB0732E57}"/>
              </a:ext>
            </a:extLst>
          </p:cNvPr>
          <p:cNvSpPr txBox="1"/>
          <p:nvPr/>
        </p:nvSpPr>
        <p:spPr>
          <a:xfrm>
            <a:off x="713364" y="1412219"/>
            <a:ext cx="5644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Pulse-level Optimization Techniques</a:t>
            </a:r>
            <a:endParaRPr lang="zh-CN" alt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3464065-2F51-FDB5-48C2-755B8A5CC0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688" y="2111300"/>
            <a:ext cx="4341779" cy="392462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2712998-438F-EBD0-773A-A0F78F68F1DA}"/>
              </a:ext>
            </a:extLst>
          </p:cNvPr>
          <p:cNvSpPr txBox="1"/>
          <p:nvPr/>
        </p:nvSpPr>
        <p:spPr>
          <a:xfrm>
            <a:off x="5710136" y="1412219"/>
            <a:ext cx="5398851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US" altLang="zh-CN" b="1" i="0" dirty="0">
                <a:solidFill>
                  <a:srgbClr val="374151"/>
                </a:solidFill>
                <a:effectLst/>
                <a:latin typeface="Söhne"/>
              </a:rPr>
              <a:t>Parametric Pulse Definition:</a:t>
            </a:r>
            <a:r>
              <a:rPr lang="en-US" altLang="zh-CN" b="0" i="0" dirty="0">
                <a:solidFill>
                  <a:srgbClr val="374151"/>
                </a:solidFill>
                <a:effectLst/>
                <a:latin typeface="Söhne"/>
              </a:rPr>
              <a:t> We construct a hybrid gate-pulse model for our project. Within this model, we define a parametric pulse. The pulse duration is initially set to a value multiple of </a:t>
            </a:r>
            <a:r>
              <a:rPr lang="en-US" altLang="zh-CN" dirty="0">
                <a:solidFill>
                  <a:srgbClr val="374151"/>
                </a:solidFill>
                <a:latin typeface="Söhne"/>
              </a:rPr>
              <a:t>16 </a:t>
            </a:r>
            <a:r>
              <a:rPr lang="en-US" altLang="zh-CN" b="0" i="0" dirty="0">
                <a:solidFill>
                  <a:srgbClr val="374151"/>
                </a:solidFill>
                <a:effectLst/>
                <a:latin typeface="Söhne"/>
              </a:rPr>
              <a:t>dt, based on the constraints of the </a:t>
            </a:r>
            <a:r>
              <a:rPr lang="en-US" altLang="zh-CN" b="0" i="0" dirty="0" err="1">
                <a:solidFill>
                  <a:srgbClr val="374151"/>
                </a:solidFill>
                <a:effectLst/>
                <a:latin typeface="Söhne"/>
              </a:rPr>
              <a:t>qiskit</a:t>
            </a:r>
            <a:r>
              <a:rPr lang="en-US" altLang="zh-CN" b="0" i="0" dirty="0">
                <a:solidFill>
                  <a:srgbClr val="374151"/>
                </a:solidFill>
                <a:effectLst/>
                <a:latin typeface="Söhne"/>
              </a:rPr>
              <a:t> pulse for Gaussian waveforms. A</a:t>
            </a:r>
            <a:r>
              <a:rPr lang="en-US" altLang="zh-CN" dirty="0">
                <a:solidFill>
                  <a:srgbClr val="374151"/>
                </a:solidFill>
                <a:latin typeface="Söhne"/>
              </a:rPr>
              <a:t>nd</a:t>
            </a:r>
            <a:r>
              <a:rPr lang="zh-CN" altLang="en-US" dirty="0">
                <a:solidFill>
                  <a:srgbClr val="374151"/>
                </a:solidFill>
                <a:latin typeface="Söhne"/>
              </a:rPr>
              <a:t> </a:t>
            </a:r>
            <a:r>
              <a:rPr lang="en-US" altLang="zh-CN" dirty="0">
                <a:solidFill>
                  <a:srgbClr val="374151"/>
                </a:solidFill>
                <a:latin typeface="Söhne"/>
              </a:rPr>
              <a:t>the</a:t>
            </a:r>
            <a:r>
              <a:rPr lang="zh-CN" altLang="en-US" dirty="0">
                <a:solidFill>
                  <a:srgbClr val="374151"/>
                </a:solidFill>
                <a:latin typeface="Söhne"/>
              </a:rPr>
              <a:t> </a:t>
            </a:r>
            <a:r>
              <a:rPr lang="en-US" altLang="zh-CN" dirty="0">
                <a:solidFill>
                  <a:srgbClr val="374151"/>
                </a:solidFill>
                <a:latin typeface="Söhne"/>
              </a:rPr>
              <a:t>frequency also been carefully tunned.</a:t>
            </a:r>
          </a:p>
          <a:p>
            <a:pPr algn="l">
              <a:buFont typeface="+mj-lt"/>
              <a:buAutoNum type="arabicPeriod"/>
            </a:pPr>
            <a:endParaRPr lang="en-US" altLang="zh-CN" b="0" i="0" dirty="0">
              <a:solidFill>
                <a:srgbClr val="374151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altLang="zh-CN" b="1" i="0" dirty="0">
                <a:solidFill>
                  <a:srgbClr val="374151"/>
                </a:solidFill>
                <a:effectLst/>
                <a:latin typeface="Söhne"/>
              </a:rPr>
              <a:t>Binary Search Algorithm for Pulse Duration:</a:t>
            </a:r>
            <a:r>
              <a:rPr lang="en-US" altLang="zh-CN" b="0" i="0" dirty="0">
                <a:solidFill>
                  <a:srgbClr val="374151"/>
                </a:solidFill>
                <a:effectLst/>
                <a:latin typeface="Söhne"/>
              </a:rPr>
              <a:t> We use a binary search algorithm to efficiently find the appropriate pulse duration. This is done by iteratively halving the search space until the minimum required pulse duration is found.</a:t>
            </a:r>
          </a:p>
          <a:p>
            <a:pPr algn="l">
              <a:buFont typeface="+mj-lt"/>
              <a:buAutoNum type="arabicPeriod"/>
            </a:pPr>
            <a:endParaRPr lang="en-US" altLang="zh-CN" b="0" i="0" dirty="0">
              <a:solidFill>
                <a:srgbClr val="374151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altLang="zh-CN" b="1" i="0" dirty="0">
                <a:solidFill>
                  <a:srgbClr val="374151"/>
                </a:solidFill>
                <a:effectLst/>
                <a:latin typeface="Söhne"/>
              </a:rPr>
              <a:t>Performance Preservation:</a:t>
            </a:r>
            <a:r>
              <a:rPr lang="en-US" altLang="zh-CN" b="0" i="0" dirty="0">
                <a:solidFill>
                  <a:srgbClr val="374151"/>
                </a:solidFill>
                <a:effectLst/>
                <a:latin typeface="Söhne"/>
              </a:rPr>
              <a:t> By using our binary search algorithm and the principles of QOC, we ensure that our model remains effective and efficient.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35869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95D01-25A6-6C4F-820B-9996863D96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Hybrid Gate-Pulse Model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3464065-2F51-FDB5-48C2-755B8A5CC0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688" y="2111300"/>
            <a:ext cx="4341779" cy="392462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2712998-438F-EBD0-773A-A0F78F68F1DA}"/>
              </a:ext>
            </a:extLst>
          </p:cNvPr>
          <p:cNvSpPr txBox="1"/>
          <p:nvPr/>
        </p:nvSpPr>
        <p:spPr>
          <a:xfrm>
            <a:off x="5544765" y="1947240"/>
            <a:ext cx="539885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b="1" i="0" dirty="0">
                <a:solidFill>
                  <a:srgbClr val="374151"/>
                </a:solidFill>
                <a:effectLst/>
                <a:latin typeface="Söhne"/>
              </a:rPr>
              <a:t>Why the gate-level knowledge plays important role in the proposed model?</a:t>
            </a:r>
            <a:r>
              <a:rPr lang="en-US" altLang="zh-CN" b="0" i="0" dirty="0">
                <a:solidFill>
                  <a:srgbClr val="374151"/>
                </a:solidFill>
                <a:effectLst/>
                <a:latin typeface="Söhne"/>
              </a:rPr>
              <a:t> </a:t>
            </a:r>
          </a:p>
          <a:p>
            <a:pPr algn="l"/>
            <a:endParaRPr lang="en-US" altLang="zh-CN" b="0" i="0" dirty="0">
              <a:solidFill>
                <a:srgbClr val="374151"/>
              </a:solidFill>
              <a:effectLst/>
              <a:latin typeface="Söhne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b="1" i="0" dirty="0">
                <a:solidFill>
                  <a:srgbClr val="374151"/>
                </a:solidFill>
                <a:effectLst/>
                <a:latin typeface="Söhne"/>
              </a:rPr>
              <a:t>Pulse-Level Optimization:</a:t>
            </a:r>
            <a:r>
              <a:rPr lang="en-US" altLang="zh-CN" b="0" i="0" dirty="0">
                <a:solidFill>
                  <a:srgbClr val="374151"/>
                </a:solidFill>
                <a:effectLst/>
                <a:latin typeface="Söhne"/>
              </a:rPr>
              <a:t> Direct optimization creates an unknown final state, requiring state tomography. Preserving the structure of certain algorithms at the pulse level is challenging and needs long-term work.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zh-CN" b="0" i="0" dirty="0">
              <a:solidFill>
                <a:srgbClr val="374151"/>
              </a:solidFill>
              <a:effectLst/>
              <a:latin typeface="Söhne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b="1" i="0" dirty="0">
                <a:solidFill>
                  <a:srgbClr val="374151"/>
                </a:solidFill>
                <a:effectLst/>
                <a:latin typeface="Söhne"/>
              </a:rPr>
              <a:t>Calibration in Gate-to-Pulse Transformation:</a:t>
            </a:r>
            <a:r>
              <a:rPr lang="en-US" altLang="zh-CN" b="0" i="0" dirty="0">
                <a:solidFill>
                  <a:srgbClr val="374151"/>
                </a:solidFill>
                <a:effectLst/>
                <a:latin typeface="Söhne"/>
              </a:rPr>
              <a:t> Transforming from gate-level to pulse can disrupt careful calibration. Controlling pulse parameters introduces variance due to noise, compromising precise control.</a:t>
            </a:r>
          </a:p>
          <a:p>
            <a:pPr lvl="1">
              <a:buFont typeface="+mj-lt"/>
              <a:buAutoNum type="arabicPeriod"/>
            </a:pPr>
            <a:endParaRPr lang="en-US" altLang="zh-CN" b="0" i="0" dirty="0">
              <a:solidFill>
                <a:srgbClr val="374151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endParaRPr lang="en-US" altLang="zh-CN" b="0" i="0" dirty="0">
              <a:solidFill>
                <a:srgbClr val="374151"/>
              </a:solidFill>
              <a:effectLst/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28447498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DAC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A5DDEE"/>
      </a:accent1>
      <a:accent2>
        <a:srgbClr val="ED7D31"/>
      </a:accent2>
      <a:accent3>
        <a:srgbClr val="C2D833"/>
      </a:accent3>
      <a:accent4>
        <a:srgbClr val="BFDCE0"/>
      </a:accent4>
      <a:accent5>
        <a:srgbClr val="8CCDA3"/>
      </a:accent5>
      <a:accent6>
        <a:srgbClr val="3F97D3"/>
      </a:accent6>
      <a:hlink>
        <a:srgbClr val="0563C1"/>
      </a:hlink>
      <a:folHlink>
        <a:srgbClr val="954F72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C_988440-22_ConfPPT_R2.potx" id="{9454845F-F5A2-4B22-9F36-3424BE65FDE6}" vid="{ED07359C-1F2A-450E-9662-33E25CAA82C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DAC_988440-22_ConfPPT_R2</Template>
  <TotalTime>553</TotalTime>
  <Words>891</Words>
  <Application>Microsoft Office PowerPoint</Application>
  <PresentationFormat>Widescreen</PresentationFormat>
  <Paragraphs>100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Söhne</vt:lpstr>
      <vt:lpstr>Arial</vt:lpstr>
      <vt:lpstr>Courier New</vt:lpstr>
      <vt:lpstr>Franklin Gothic Book</vt:lpstr>
      <vt:lpstr>Franklin Gothic Medium</vt:lpstr>
      <vt:lpstr>Wingdings</vt:lpstr>
      <vt:lpstr>Office Theme</vt:lpstr>
      <vt:lpstr>Hybrid Gate-Pulse Model for Variational Quantum Algorithms </vt:lpstr>
      <vt:lpstr>Outline</vt:lpstr>
      <vt:lpstr>Motivation</vt:lpstr>
      <vt:lpstr>Outline</vt:lpstr>
      <vt:lpstr>Quantum Control and QAOA</vt:lpstr>
      <vt:lpstr>Outline</vt:lpstr>
      <vt:lpstr>Hybrid Gate-Pulse Model</vt:lpstr>
      <vt:lpstr>Hybrid Gate-Pulse Model</vt:lpstr>
      <vt:lpstr>Hybrid Gate-Pulse Model</vt:lpstr>
      <vt:lpstr>Hybrid Gate-Pulse Model</vt:lpstr>
      <vt:lpstr>Hybrid Gate-Pulse Model</vt:lpstr>
      <vt:lpstr>Outline</vt:lpstr>
      <vt:lpstr>Evaluation and Discussion </vt:lpstr>
      <vt:lpstr>Evaluation and Discussion </vt:lpstr>
      <vt:lpstr>Thanks for Listening   Q&amp;A</vt:lpstr>
    </vt:vector>
  </TitlesOfParts>
  <Company>SmithBucklin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Kolak, Alexis</dc:creator>
  <cp:lastModifiedBy>Zhiding Liang</cp:lastModifiedBy>
  <cp:revision>6</cp:revision>
  <dcterms:created xsi:type="dcterms:W3CDTF">2023-02-03T23:08:15Z</dcterms:created>
  <dcterms:modified xsi:type="dcterms:W3CDTF">2023-09-20T19:46:59Z</dcterms:modified>
</cp:coreProperties>
</file>

<file path=docProps/thumbnail.jpeg>
</file>